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7" r:id="rId4"/>
    <p:sldId id="266" r:id="rId5"/>
    <p:sldId id="257" r:id="rId6"/>
    <p:sldId id="258" r:id="rId7"/>
    <p:sldId id="259" r:id="rId8"/>
    <p:sldId id="262" r:id="rId9"/>
    <p:sldId id="265" r:id="rId10"/>
    <p:sldId id="264"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8" d="100"/>
          <a:sy n="48" d="100"/>
        </p:scale>
        <p:origin x="67" y="9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589B-8E36-A41F-3A58-30E0E0F462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9A4D7C-88B3-2AE8-0672-014F75380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3FBEF8-B66E-BDE9-CA60-F3903E2F9F01}"/>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A85AC68C-8969-B690-F8DC-441EE54CB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811E1-4860-3B26-01FE-3A0A40F73625}"/>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416311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44A6-C894-5151-8B85-6600B07FC2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5C6B9A-BE52-599A-F2C1-B8C15968B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FCD31-8828-31D0-BBE9-2812E2BE6CBF}"/>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FC0042FE-3526-EBAD-9170-E67FE0841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8789A-114C-31B5-2B77-BEC821A9C915}"/>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315825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2EDE7F-7967-BCBE-FD72-4429170141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EBFD97-02D3-2ECC-BA55-A9E079E1E5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1073F-2F2C-E3BE-279C-D536773B0586}"/>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E69F4815-C995-3D96-646C-3F2A1BCD0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A7D31-0D80-AA26-CDF6-E41B0B28315D}"/>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302849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B7F0-50FA-731B-41C2-68948A529B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8B6D34-2C6B-7E11-F294-76D87AD7B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4F964-3036-0D6E-77AF-D37C2036F3F0}"/>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E8C03F34-B149-A3A9-690B-88735F329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70F2-BA2B-4EA5-37BC-1B94B6F3DE07}"/>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110383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15C3-44C5-B657-1E75-2765F6CB6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D747A-6FA8-2155-156D-8C0293E3BD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BB4E81-C92F-89B3-944E-5D3EBFBB2E07}"/>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48F432AB-C943-8672-3412-4BDB13EE0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BEC67-E305-DE54-F4E2-81B0CE3108F5}"/>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708132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0CB7-0443-EAAF-6510-0C7235E7F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67DB-B6D3-F6B9-D353-6E5520199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6958E5-49ED-C5C3-9C78-7C399352F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F485F-4AE9-BCE8-B933-4CD1CCB841FD}"/>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6" name="Footer Placeholder 5">
            <a:extLst>
              <a:ext uri="{FF2B5EF4-FFF2-40B4-BE49-F238E27FC236}">
                <a16:creationId xmlns:a16="http://schemas.microsoft.com/office/drawing/2014/main" id="{CC8836A0-DBA8-5353-9C44-205292653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03F72-18BF-7760-203E-CA6C912F261F}"/>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3674502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9845-4745-A3E3-BC24-D420040866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E29952-3DD9-F040-C59F-214A5DEAC8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FC001-DFF7-4021-306F-B80D5B8948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96A21-2CC4-E94A-69C8-565AC692B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079C19-4A21-1862-492D-181E6CF5F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038840-92BB-ECDB-C035-C159676DDFA6}"/>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8" name="Footer Placeholder 7">
            <a:extLst>
              <a:ext uri="{FF2B5EF4-FFF2-40B4-BE49-F238E27FC236}">
                <a16:creationId xmlns:a16="http://schemas.microsoft.com/office/drawing/2014/main" id="{3095DF24-EB07-F1EC-DA63-756DD0B22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C2FF75-9BB9-08DC-04C8-4C97ED652E02}"/>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426051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107D-4C97-DE71-B8B8-9A767DA90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D482E2-4260-EC67-4916-715EE77B104B}"/>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4" name="Footer Placeholder 3">
            <a:extLst>
              <a:ext uri="{FF2B5EF4-FFF2-40B4-BE49-F238E27FC236}">
                <a16:creationId xmlns:a16="http://schemas.microsoft.com/office/drawing/2014/main" id="{C681FF66-32D2-03D4-8D02-5698A2CE9D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A8847-7D27-5DED-0477-63BF7E48E060}"/>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152335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F577F-D1AF-59C4-5E7A-22517419E326}"/>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3" name="Footer Placeholder 2">
            <a:extLst>
              <a:ext uri="{FF2B5EF4-FFF2-40B4-BE49-F238E27FC236}">
                <a16:creationId xmlns:a16="http://schemas.microsoft.com/office/drawing/2014/main" id="{4BEE783C-1466-1FD6-8140-6E48127A3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4CBC98-A0E9-2E85-D4E6-6AB400EBE64B}"/>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416599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40C9-BB75-79C7-B1D5-FABE26B85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322FE3-2A0F-70B1-7A9F-311B81B40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9CE6C-1D33-B7DC-D6F4-B556EB146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60DE0-0F6B-1403-4AD7-2A6A9ED79EF6}"/>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6" name="Footer Placeholder 5">
            <a:extLst>
              <a:ext uri="{FF2B5EF4-FFF2-40B4-BE49-F238E27FC236}">
                <a16:creationId xmlns:a16="http://schemas.microsoft.com/office/drawing/2014/main" id="{04A3C65A-5E3A-614B-BD37-168A6813D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E25B6-222B-FF69-9D01-1BA828A05AE6}"/>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2662606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5F6E6-D078-95C2-5AD1-F4804BD19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C4523-8679-C210-82CC-AB695ABDC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086539-71B9-D483-09AB-E1DB2E01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8122D-6E1B-09BC-E337-A792CBF55E45}"/>
              </a:ext>
            </a:extLst>
          </p:cNvPr>
          <p:cNvSpPr>
            <a:spLocks noGrp="1"/>
          </p:cNvSpPr>
          <p:nvPr>
            <p:ph type="dt" sz="half" idx="10"/>
          </p:nvPr>
        </p:nvSpPr>
        <p:spPr/>
        <p:txBody>
          <a:bodyPr/>
          <a:lstStyle/>
          <a:p>
            <a:fld id="{CDE457ED-E1FB-4A28-BD14-9AB148A1DCB8}" type="datetimeFigureOut">
              <a:rPr lang="en-US" smtClean="0"/>
              <a:t>6/25/2022</a:t>
            </a:fld>
            <a:endParaRPr lang="en-US"/>
          </a:p>
        </p:txBody>
      </p:sp>
      <p:sp>
        <p:nvSpPr>
          <p:cNvPr id="6" name="Footer Placeholder 5">
            <a:extLst>
              <a:ext uri="{FF2B5EF4-FFF2-40B4-BE49-F238E27FC236}">
                <a16:creationId xmlns:a16="http://schemas.microsoft.com/office/drawing/2014/main" id="{794C862C-7EA5-052D-EAB3-D8BA95E01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F1186-0DBC-EFD5-D5F8-94451F86B79D}"/>
              </a:ext>
            </a:extLst>
          </p:cNvPr>
          <p:cNvSpPr>
            <a:spLocks noGrp="1"/>
          </p:cNvSpPr>
          <p:nvPr>
            <p:ph type="sldNum" sz="quarter" idx="12"/>
          </p:nvPr>
        </p:nvSpPr>
        <p:spPr/>
        <p:txBody>
          <a:bodyPr/>
          <a:lstStyle/>
          <a:p>
            <a:fld id="{23514EFC-D8FB-406B-BE62-EF6435C4C38F}" type="slidenum">
              <a:rPr lang="en-US" smtClean="0"/>
              <a:t>‹#›</a:t>
            </a:fld>
            <a:endParaRPr lang="en-US"/>
          </a:p>
        </p:txBody>
      </p:sp>
    </p:spTree>
    <p:extLst>
      <p:ext uri="{BB962C8B-B14F-4D97-AF65-F5344CB8AC3E}">
        <p14:creationId xmlns:p14="http://schemas.microsoft.com/office/powerpoint/2010/main" val="268768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F577B-0F25-2D00-174E-622B3B590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58D6B-3C4D-9486-F97C-DF9DD3845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11D5F-79DE-3A8B-3AA2-669D96BF8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457ED-E1FB-4A28-BD14-9AB148A1DCB8}" type="datetimeFigureOut">
              <a:rPr lang="en-US" smtClean="0"/>
              <a:t>6/25/2022</a:t>
            </a:fld>
            <a:endParaRPr lang="en-US"/>
          </a:p>
        </p:txBody>
      </p:sp>
      <p:sp>
        <p:nvSpPr>
          <p:cNvPr id="5" name="Footer Placeholder 4">
            <a:extLst>
              <a:ext uri="{FF2B5EF4-FFF2-40B4-BE49-F238E27FC236}">
                <a16:creationId xmlns:a16="http://schemas.microsoft.com/office/drawing/2014/main" id="{86063401-C9CE-CD68-295C-80B58B7FB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FCDFC7-A0A0-B409-FC64-A54D1AC6E9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14EFC-D8FB-406B-BE62-EF6435C4C38F}" type="slidenum">
              <a:rPr lang="en-US" smtClean="0"/>
              <a:t>‹#›</a:t>
            </a:fld>
            <a:endParaRPr lang="en-US"/>
          </a:p>
        </p:txBody>
      </p:sp>
    </p:spTree>
    <p:extLst>
      <p:ext uri="{BB962C8B-B14F-4D97-AF65-F5344CB8AC3E}">
        <p14:creationId xmlns:p14="http://schemas.microsoft.com/office/powerpoint/2010/main" val="2845715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7D942C-70FE-372F-A759-1FEBBA763FA1}"/>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accent4"/>
                </a:solidFill>
              </a:rPr>
              <a:t>Module 8: Final Course Project</a:t>
            </a:r>
          </a:p>
        </p:txBody>
      </p:sp>
      <p:sp>
        <p:nvSpPr>
          <p:cNvPr id="2" name="Subtitle 1">
            <a:extLst>
              <a:ext uri="{FF2B5EF4-FFF2-40B4-BE49-F238E27FC236}">
                <a16:creationId xmlns:a16="http://schemas.microsoft.com/office/drawing/2014/main" id="{939D5B47-DD12-A2AB-1131-637A00AF12F0}"/>
              </a:ext>
            </a:extLst>
          </p:cNvPr>
          <p:cNvSpPr>
            <a:spLocks noGrp="1"/>
          </p:cNvSpPr>
          <p:nvPr>
            <p:ph type="subTitle" idx="1"/>
          </p:nvPr>
        </p:nvSpPr>
        <p:spPr>
          <a:xfrm>
            <a:off x="6746627" y="4750893"/>
            <a:ext cx="4645250" cy="1147863"/>
          </a:xfrm>
        </p:spPr>
        <p:txBody>
          <a:bodyPr anchor="t">
            <a:normAutofit/>
          </a:bodyPr>
          <a:lstStyle/>
          <a:p>
            <a:pPr algn="l"/>
            <a:endParaRPr lang="en-US" sz="2000" dirty="0">
              <a:solidFill>
                <a:schemeClr val="bg1"/>
              </a:solidFill>
            </a:endParaRPr>
          </a:p>
        </p:txBody>
      </p:sp>
      <p:sp>
        <p:nvSpPr>
          <p:cNvPr id="1033" name="Freeform: Shape 103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Shape 103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ow to Work on a Project and Successfully Finish it">
            <a:extLst>
              <a:ext uri="{FF2B5EF4-FFF2-40B4-BE49-F238E27FC236}">
                <a16:creationId xmlns:a16="http://schemas.microsoft.com/office/drawing/2014/main" id="{8892C2D3-4D13-BBD7-D135-FD47BC2842C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419382" y="1755021"/>
            <a:ext cx="4047843" cy="1979786"/>
          </a:xfrm>
          <a:prstGeom prst="rect">
            <a:avLst/>
          </a:prstGeom>
          <a:solidFill>
            <a:schemeClr val="bg1"/>
          </a:solidFill>
        </p:spPr>
      </p:pic>
    </p:spTree>
    <p:extLst>
      <p:ext uri="{BB962C8B-B14F-4D97-AF65-F5344CB8AC3E}">
        <p14:creationId xmlns:p14="http://schemas.microsoft.com/office/powerpoint/2010/main" val="2182115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732F-45FE-0896-6C14-B25517EAC6A9}"/>
              </a:ext>
            </a:extLst>
          </p:cNvPr>
          <p:cNvSpPr>
            <a:spLocks noGrp="1"/>
          </p:cNvSpPr>
          <p:nvPr>
            <p:ph type="title"/>
          </p:nvPr>
        </p:nvSpPr>
        <p:spPr>
          <a:xfrm>
            <a:off x="6234329" y="113515"/>
            <a:ext cx="5314536" cy="1325563"/>
          </a:xfrm>
        </p:spPr>
        <p:txBody>
          <a:bodyPr>
            <a:normAutofit/>
          </a:bodyPr>
          <a:lstStyle/>
          <a:p>
            <a:r>
              <a:rPr lang="en-US" dirty="0">
                <a:solidFill>
                  <a:schemeClr val="accent4"/>
                </a:solidFill>
              </a:rPr>
              <a:t>Career Skills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rson holding a puzzle piece">
            <a:extLst>
              <a:ext uri="{FF2B5EF4-FFF2-40B4-BE49-F238E27FC236}">
                <a16:creationId xmlns:a16="http://schemas.microsoft.com/office/drawing/2014/main" id="{25FC0ED2-2119-F230-5D13-F90E4E4BD00C}"/>
              </a:ext>
            </a:extLst>
          </p:cNvPr>
          <p:cNvPicPr>
            <a:picLocks noChangeAspect="1"/>
          </p:cNvPicPr>
          <p:nvPr/>
        </p:nvPicPr>
        <p:blipFill rotWithShape="1">
          <a:blip r:embed="rId2"/>
          <a:srcRect l="17564" r="17239"/>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426A4CF8-8D58-AC35-5CC3-EF70067A4980}"/>
              </a:ext>
            </a:extLst>
          </p:cNvPr>
          <p:cNvSpPr>
            <a:spLocks noGrp="1"/>
          </p:cNvSpPr>
          <p:nvPr>
            <p:ph idx="1"/>
          </p:nvPr>
        </p:nvSpPr>
        <p:spPr>
          <a:xfrm>
            <a:off x="6234329" y="1203158"/>
            <a:ext cx="5314543" cy="4451780"/>
          </a:xfrm>
        </p:spPr>
        <p:txBody>
          <a:bodyPr anchor="t">
            <a:normAutofit lnSpcReduction="10000"/>
          </a:bodyPr>
          <a:lstStyle/>
          <a:p>
            <a:pPr marL="0" indent="0">
              <a:buNone/>
            </a:pPr>
            <a:r>
              <a:rPr lang="en-US" sz="1800" dirty="0"/>
              <a:t>The goal is to become an Ethical Hacker</a:t>
            </a:r>
          </a:p>
          <a:p>
            <a:pPr marL="0" indent="0">
              <a:buNone/>
            </a:pPr>
            <a:r>
              <a:rPr lang="en-US" sz="1800" b="0" i="0" dirty="0">
                <a:solidFill>
                  <a:schemeClr val="accent4"/>
                </a:solidFill>
                <a:effectLst/>
                <a:latin typeface="Roboto" panose="020B0604020202020204" pitchFamily="2" charset="0"/>
              </a:rPr>
              <a:t>Description:</a:t>
            </a:r>
          </a:p>
          <a:p>
            <a:pPr marL="0" indent="0">
              <a:buNone/>
            </a:pPr>
            <a:r>
              <a:rPr lang="en-US" sz="1600" b="0" i="0" dirty="0">
                <a:effectLst/>
                <a:latin typeface="Roboto" panose="020B0604020202020204" pitchFamily="2" charset="0"/>
              </a:rPr>
              <a:t>They are </a:t>
            </a:r>
            <a:r>
              <a:rPr lang="en-US" sz="1600" b="1" i="0" dirty="0">
                <a:effectLst/>
                <a:latin typeface="Roboto" panose="020B0604020202020204" pitchFamily="2" charset="0"/>
              </a:rPr>
              <a:t>employed to legally break into computers and networks to test an organization's overall security</a:t>
            </a:r>
            <a:r>
              <a:rPr lang="en-US" sz="1600" b="0" i="0" dirty="0">
                <a:effectLst/>
                <a:latin typeface="Roboto" panose="020B0604020202020204" pitchFamily="2" charset="0"/>
              </a:rPr>
              <a:t>. Ethical hackers possess all the skills of a cyber criminal but use their knowledge to improve organizations rather than exploit and damage them. </a:t>
            </a:r>
          </a:p>
          <a:p>
            <a:pPr marL="0" indent="0">
              <a:buNone/>
            </a:pPr>
            <a:r>
              <a:rPr lang="en-US" sz="1800" dirty="0">
                <a:solidFill>
                  <a:schemeClr val="accent4"/>
                </a:solidFill>
                <a:latin typeface="Roboto" panose="020B0604020202020204" pitchFamily="2" charset="0"/>
              </a:rPr>
              <a:t>Salary</a:t>
            </a:r>
            <a:r>
              <a:rPr lang="en-US" sz="1400" dirty="0">
                <a:solidFill>
                  <a:schemeClr val="accent4"/>
                </a:solidFill>
                <a:latin typeface="Roboto" panose="020B0604020202020204" pitchFamily="2" charset="0"/>
              </a:rPr>
              <a:t>:</a:t>
            </a:r>
          </a:p>
          <a:p>
            <a:pPr marL="0" indent="0">
              <a:buNone/>
            </a:pPr>
            <a:r>
              <a:rPr lang="en-US" sz="1600" dirty="0">
                <a:latin typeface="Roboto" panose="020B0604020202020204" pitchFamily="2" charset="0"/>
              </a:rPr>
              <a:t>80K to 130K</a:t>
            </a:r>
          </a:p>
          <a:p>
            <a:pPr marL="0" indent="0">
              <a:buNone/>
            </a:pPr>
            <a:r>
              <a:rPr lang="en-US" sz="1800" dirty="0">
                <a:solidFill>
                  <a:schemeClr val="accent4"/>
                </a:solidFill>
                <a:latin typeface="Roboto" panose="020B0604020202020204" pitchFamily="2" charset="0"/>
              </a:rPr>
              <a:t>Characteristics</a:t>
            </a:r>
            <a:r>
              <a:rPr lang="en-US" sz="1600" dirty="0">
                <a:solidFill>
                  <a:schemeClr val="accent4"/>
                </a:solidFill>
                <a:latin typeface="Roboto" panose="020B0604020202020204" pitchFamily="2" charset="0"/>
              </a:rPr>
              <a:t>:</a:t>
            </a:r>
          </a:p>
          <a:p>
            <a:pPr marL="0" indent="0">
              <a:buNone/>
            </a:pPr>
            <a:r>
              <a:rPr lang="en-US" sz="1600" b="0" i="0" dirty="0">
                <a:effectLst/>
                <a:latin typeface="Roboto" panose="020B0604020202020204" pitchFamily="2" charset="0"/>
              </a:rPr>
              <a:t>An ethical hacker needs </a:t>
            </a:r>
            <a:r>
              <a:rPr lang="en-US" sz="1600" b="1" i="0" dirty="0">
                <a:effectLst/>
                <a:latin typeface="Roboto" panose="020B0604020202020204" pitchFamily="2" charset="0"/>
              </a:rPr>
              <a:t>passion and excellent skills</a:t>
            </a:r>
            <a:r>
              <a:rPr lang="en-US" sz="1600" b="0" i="0" dirty="0">
                <a:effectLst/>
                <a:latin typeface="Roboto" panose="020B0604020202020204" pitchFamily="2" charset="0"/>
              </a:rPr>
              <a:t> when it comes to understanding technology. A hacker needs to be the best at what he or she does. In-depth knowledge of networking, hardware, software, and programming is pre-requisite for any kind of hacking, ethical or otherwise</a:t>
            </a:r>
            <a:endParaRPr lang="en-US" sz="1600" dirty="0">
              <a:latin typeface="Roboto" panose="020B0604020202020204" pitchFamily="2" charset="0"/>
            </a:endParaRPr>
          </a:p>
          <a:p>
            <a:pPr marL="0" indent="0">
              <a:buNone/>
            </a:pPr>
            <a:endParaRPr lang="en-US" sz="1600" dirty="0">
              <a:latin typeface="Roboto" panose="020B0604020202020204" pitchFamily="2" charset="0"/>
            </a:endParaRPr>
          </a:p>
          <a:p>
            <a:pPr marL="0" indent="0">
              <a:buNone/>
            </a:pPr>
            <a:endParaRPr lang="en-US" sz="1400" dirty="0"/>
          </a:p>
        </p:txBody>
      </p:sp>
    </p:spTree>
    <p:extLst>
      <p:ext uri="{BB962C8B-B14F-4D97-AF65-F5344CB8AC3E}">
        <p14:creationId xmlns:p14="http://schemas.microsoft.com/office/powerpoint/2010/main" val="20925634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80BE3-12F7-1372-9727-2546904F2F25}"/>
              </a:ext>
            </a:extLst>
          </p:cNvPr>
          <p:cNvSpPr>
            <a:spLocks noGrp="1"/>
          </p:cNvSpPr>
          <p:nvPr>
            <p:ph type="title"/>
          </p:nvPr>
        </p:nvSpPr>
        <p:spPr>
          <a:xfrm>
            <a:off x="1282963" y="1238080"/>
            <a:ext cx="9849751" cy="1349671"/>
          </a:xfrm>
        </p:spPr>
        <p:txBody>
          <a:bodyPr anchor="b">
            <a:normAutofit/>
          </a:bodyPr>
          <a:lstStyle/>
          <a:p>
            <a:r>
              <a:rPr lang="en-US" sz="5400"/>
              <a:t>Conclusion</a:t>
            </a:r>
          </a:p>
        </p:txBody>
      </p:sp>
      <p:sp>
        <p:nvSpPr>
          <p:cNvPr id="21" name="Content Placeholder 2">
            <a:extLst>
              <a:ext uri="{FF2B5EF4-FFF2-40B4-BE49-F238E27FC236}">
                <a16:creationId xmlns:a16="http://schemas.microsoft.com/office/drawing/2014/main" id="{EDE8B0B7-659E-A33E-E9F5-37DA424383DC}"/>
              </a:ext>
            </a:extLst>
          </p:cNvPr>
          <p:cNvSpPr>
            <a:spLocks noGrp="1"/>
          </p:cNvSpPr>
          <p:nvPr>
            <p:ph idx="1"/>
          </p:nvPr>
        </p:nvSpPr>
        <p:spPr>
          <a:xfrm>
            <a:off x="1289304" y="2902913"/>
            <a:ext cx="9849751" cy="3032168"/>
          </a:xfrm>
        </p:spPr>
        <p:txBody>
          <a:bodyPr anchor="ctr">
            <a:normAutofit/>
          </a:bodyPr>
          <a:lstStyle/>
          <a:p>
            <a:pPr marL="0" indent="0">
              <a:buNone/>
            </a:pPr>
            <a:r>
              <a:rPr lang="en-US" sz="2000"/>
              <a:t>To bring this presentation to a close,  the projects were all functional and working correctly. I learned so much from this course, through the challenges and assignments. </a:t>
            </a:r>
          </a:p>
          <a:p>
            <a:pPr marL="0" indent="0">
              <a:buNone/>
            </a:pPr>
            <a:r>
              <a:rPr lang="en-US" sz="2000"/>
              <a:t>If you would like to see more of my projects you can go to the link at the bottom. Thank you for your time and hope you found my journey insightful and interesting.</a:t>
            </a:r>
          </a:p>
          <a:p>
            <a:pPr marL="0" indent="0">
              <a:buNone/>
            </a:pPr>
            <a:endParaRPr lang="en-US" sz="2000"/>
          </a:p>
          <a:p>
            <a:r>
              <a:rPr lang="en-US" sz="2000"/>
              <a:t>Portfolio: https://bradysisk.github.io/</a:t>
            </a:r>
          </a:p>
        </p:txBody>
      </p:sp>
    </p:spTree>
    <p:extLst>
      <p:ext uri="{BB962C8B-B14F-4D97-AF65-F5344CB8AC3E}">
        <p14:creationId xmlns:p14="http://schemas.microsoft.com/office/powerpoint/2010/main" val="73101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F228-5BBB-E91A-D2F3-30B69BBA7AE8}"/>
              </a:ext>
            </a:extLst>
          </p:cNvPr>
          <p:cNvSpPr>
            <a:spLocks noGrp="1"/>
          </p:cNvSpPr>
          <p:nvPr>
            <p:ph type="title"/>
          </p:nvPr>
        </p:nvSpPr>
        <p:spPr>
          <a:xfrm>
            <a:off x="6289158" y="803325"/>
            <a:ext cx="5259707" cy="1325563"/>
          </a:xfrm>
        </p:spPr>
        <p:txBody>
          <a:bodyPr vert="horz" lIns="91440" tIns="45720" rIns="91440" bIns="45720" rtlCol="0" anchor="ctr">
            <a:normAutofit/>
          </a:bodyPr>
          <a:lstStyle/>
          <a:p>
            <a:r>
              <a:rPr lang="en-US" sz="4400" dirty="0">
                <a:solidFill>
                  <a:schemeClr val="accent4"/>
                </a:solidFill>
              </a:rPr>
              <a:t>Introduction</a:t>
            </a:r>
          </a:p>
        </p:txBody>
      </p:sp>
      <p:sp>
        <p:nvSpPr>
          <p:cNvPr id="1031" name="Freeform: Shape 1030">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26" name="Picture 2" descr="What Is Public Speaking? &amp; Why Is It Important? (+ Tips)">
            <a:extLst>
              <a:ext uri="{FF2B5EF4-FFF2-40B4-BE49-F238E27FC236}">
                <a16:creationId xmlns:a16="http://schemas.microsoft.com/office/drawing/2014/main" id="{873DEFFF-3F1A-F39E-D004-58ACAF4E4F25}"/>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196" r="10289" b="2"/>
          <a:stretch/>
        </p:blipFill>
        <p:spPr bwMode="auto">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4DEBC07-497B-17AE-89A7-8E3AE5F40DDF}"/>
              </a:ext>
            </a:extLst>
          </p:cNvPr>
          <p:cNvSpPr>
            <a:spLocks noGrp="1"/>
          </p:cNvSpPr>
          <p:nvPr>
            <p:ph type="body" sz="half" idx="2"/>
          </p:nvPr>
        </p:nvSpPr>
        <p:spPr>
          <a:xfrm>
            <a:off x="6289158" y="2279018"/>
            <a:ext cx="5259714" cy="3375920"/>
          </a:xfrm>
        </p:spPr>
        <p:txBody>
          <a:bodyPr vert="horz" lIns="91440" tIns="45720" rIns="91440" bIns="45720" rtlCol="0" anchor="t">
            <a:normAutofit/>
          </a:bodyPr>
          <a:lstStyle/>
          <a:p>
            <a:pPr indent="-228600">
              <a:buFont typeface="Arial" panose="020B0604020202020204" pitchFamily="34" charset="0"/>
              <a:buChar char="•"/>
            </a:pPr>
            <a:r>
              <a:rPr lang="en-US" sz="1800" dirty="0"/>
              <a:t>Hello my name is Brady Sisk, this presentation will cover the projects I completed  and my experience in the CEIS101 Course.</a:t>
            </a:r>
          </a:p>
          <a:p>
            <a:pPr indent="-228600">
              <a:buFont typeface="Arial" panose="020B0604020202020204" pitchFamily="34" charset="0"/>
              <a:buChar char="•"/>
            </a:pPr>
            <a:r>
              <a:rPr lang="en-US" sz="1800" dirty="0"/>
              <a:t>Things like working in </a:t>
            </a:r>
            <a:r>
              <a:rPr lang="en-US" sz="1800" dirty="0" err="1"/>
              <a:t>Tinkercad</a:t>
            </a:r>
            <a:r>
              <a:rPr lang="en-US" sz="1800" dirty="0"/>
              <a:t> and learning how to build a circuit.</a:t>
            </a:r>
          </a:p>
          <a:p>
            <a:pPr indent="-228600">
              <a:buFont typeface="Arial" panose="020B0604020202020204" pitchFamily="34" charset="0"/>
              <a:buChar char="•"/>
            </a:pPr>
            <a:r>
              <a:rPr lang="en-US" sz="1800" dirty="0"/>
              <a:t>To building a full-blown security system and learning all the inner working along the way </a:t>
            </a:r>
          </a:p>
          <a:p>
            <a:pPr indent="-228600">
              <a:buFont typeface="Arial" panose="020B0604020202020204" pitchFamily="34" charset="0"/>
              <a:buChar char="•"/>
            </a:pPr>
            <a:r>
              <a:rPr lang="en-US" sz="1800" dirty="0"/>
              <a:t>And of course, the challenges that I faced on this fun and wiry journey.</a:t>
            </a:r>
          </a:p>
        </p:txBody>
      </p:sp>
    </p:spTree>
    <p:extLst>
      <p:ext uri="{BB962C8B-B14F-4D97-AF65-F5344CB8AC3E}">
        <p14:creationId xmlns:p14="http://schemas.microsoft.com/office/powerpoint/2010/main" val="38880579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4">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E05CFF9-A3F8-8681-68A0-912C2A4E12E1}"/>
              </a:ext>
            </a:extLst>
          </p:cNvPr>
          <p:cNvSpPr>
            <a:spLocks noGrp="1"/>
          </p:cNvSpPr>
          <p:nvPr>
            <p:ph type="title"/>
          </p:nvPr>
        </p:nvSpPr>
        <p:spPr>
          <a:xfrm>
            <a:off x="579528" y="473829"/>
            <a:ext cx="9849751" cy="1349671"/>
          </a:xfrm>
        </p:spPr>
        <p:txBody>
          <a:bodyPr anchor="b">
            <a:normAutofit/>
          </a:bodyPr>
          <a:lstStyle/>
          <a:p>
            <a:r>
              <a:rPr lang="en-US" sz="5400" dirty="0"/>
              <a:t>Inventory</a:t>
            </a:r>
          </a:p>
        </p:txBody>
      </p:sp>
      <p:pic>
        <p:nvPicPr>
          <p:cNvPr id="18" name="Content Placeholder 5" descr="Graphical user interface&#10;&#10;Description automatically generated">
            <a:extLst>
              <a:ext uri="{FF2B5EF4-FFF2-40B4-BE49-F238E27FC236}">
                <a16:creationId xmlns:a16="http://schemas.microsoft.com/office/drawing/2014/main" id="{88FD1ED4-EFCC-005B-7C2D-4199F64EE9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528" y="1823500"/>
            <a:ext cx="11032944" cy="4560671"/>
          </a:xfrm>
        </p:spPr>
      </p:pic>
    </p:spTree>
    <p:extLst>
      <p:ext uri="{BB962C8B-B14F-4D97-AF65-F5344CB8AC3E}">
        <p14:creationId xmlns:p14="http://schemas.microsoft.com/office/powerpoint/2010/main" val="72101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F4CB1B7-AF26-4C13-8E7D-0489A31E4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6" name="Rectangle 6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3EF76-52F5-8002-52B6-ACA511AD5695}"/>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a:t>Tinkercad Circuit and Code</a:t>
            </a:r>
          </a:p>
        </p:txBody>
      </p:sp>
      <p:sp>
        <p:nvSpPr>
          <p:cNvPr id="71" name="Rectangle 7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4334A7B3-5F48-C34D-7A67-1DA049162E9F}"/>
              </a:ext>
            </a:extLst>
          </p:cNvPr>
          <p:cNvSpPr>
            <a:spLocks noGrp="1"/>
          </p:cNvSpPr>
          <p:nvPr>
            <p:ph idx="1"/>
          </p:nvPr>
        </p:nvSpPr>
        <p:spPr>
          <a:xfrm>
            <a:off x="1055715" y="2508105"/>
            <a:ext cx="5040285" cy="3632493"/>
          </a:xfrm>
        </p:spPr>
        <p:txBody>
          <a:bodyPr vert="horz" lIns="91440" tIns="45720" rIns="91440" bIns="45720" rtlCol="0" anchor="ctr">
            <a:normAutofit/>
          </a:bodyPr>
          <a:lstStyle/>
          <a:p>
            <a:pPr marL="0" indent="0">
              <a:buNone/>
            </a:pPr>
            <a:r>
              <a:rPr lang="en-US" sz="2000"/>
              <a:t>In the begging stages we familiarized ourselves with the coding and circuits</a:t>
            </a:r>
          </a:p>
        </p:txBody>
      </p:sp>
      <p:pic>
        <p:nvPicPr>
          <p:cNvPr id="5" name="Picture Placeholder 3">
            <a:extLst>
              <a:ext uri="{FF2B5EF4-FFF2-40B4-BE49-F238E27FC236}">
                <a16:creationId xmlns:a16="http://schemas.microsoft.com/office/drawing/2014/main" id="{AB1715E8-E6EA-BF8D-1D98-730508CECB77}"/>
              </a:ext>
            </a:extLst>
          </p:cNvPr>
          <p:cNvPicPr>
            <a:picLocks noChangeAspect="1"/>
          </p:cNvPicPr>
          <p:nvPr/>
        </p:nvPicPr>
        <p:blipFill rotWithShape="1">
          <a:blip r:embed="rId2">
            <a:extLst>
              <a:ext uri="{28A0092B-C50C-407E-A947-70E740481C1C}">
                <a14:useLocalDpi xmlns:a14="http://schemas.microsoft.com/office/drawing/2010/main" val="0"/>
              </a:ext>
            </a:extLst>
          </a:blip>
          <a:srcRect r="4351" b="1"/>
          <a:stretch/>
        </p:blipFill>
        <p:spPr>
          <a:xfrm>
            <a:off x="6946667" y="774285"/>
            <a:ext cx="4389120" cy="2581173"/>
          </a:xfrm>
          <a:prstGeom prst="rect">
            <a:avLst/>
          </a:prstGeom>
        </p:spPr>
      </p:pic>
      <p:pic>
        <p:nvPicPr>
          <p:cNvPr id="7" name="Picture Placeholder 3">
            <a:extLst>
              <a:ext uri="{FF2B5EF4-FFF2-40B4-BE49-F238E27FC236}">
                <a16:creationId xmlns:a16="http://schemas.microsoft.com/office/drawing/2014/main" id="{31FF9352-CCBA-2B13-6049-E2F35F886EFA}"/>
              </a:ext>
            </a:extLst>
          </p:cNvPr>
          <p:cNvPicPr>
            <a:picLocks noChangeAspect="1"/>
          </p:cNvPicPr>
          <p:nvPr/>
        </p:nvPicPr>
        <p:blipFill rotWithShape="1">
          <a:blip r:embed="rId3">
            <a:extLst>
              <a:ext uri="{28A0092B-C50C-407E-A947-70E740481C1C}">
                <a14:useLocalDpi xmlns:a14="http://schemas.microsoft.com/office/drawing/2010/main" val="0"/>
              </a:ext>
            </a:extLst>
          </a:blip>
          <a:srcRect r="4351" b="1"/>
          <a:stretch/>
        </p:blipFill>
        <p:spPr>
          <a:xfrm>
            <a:off x="6946667" y="3575074"/>
            <a:ext cx="4389120" cy="2581173"/>
          </a:xfrm>
          <a:prstGeom prst="rect">
            <a:avLst/>
          </a:prstGeom>
        </p:spPr>
      </p:pic>
    </p:spTree>
    <p:extLst>
      <p:ext uri="{BB962C8B-B14F-4D97-AF65-F5344CB8AC3E}">
        <p14:creationId xmlns:p14="http://schemas.microsoft.com/office/powerpoint/2010/main" val="326477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F949288-04BA-1E22-AD24-7A8CBFDC1689}"/>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latin typeface="+mj-lt"/>
                <a:ea typeface="+mj-ea"/>
                <a:cs typeface="+mj-cs"/>
              </a:rPr>
              <a:t>Single LED</a:t>
            </a:r>
          </a:p>
        </p:txBody>
      </p:sp>
      <p:grpSp>
        <p:nvGrpSpPr>
          <p:cNvPr id="107" name="Group 10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8" name="Rectangle 10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1">
            <a:extLst>
              <a:ext uri="{FF2B5EF4-FFF2-40B4-BE49-F238E27FC236}">
                <a16:creationId xmlns:a16="http://schemas.microsoft.com/office/drawing/2014/main" id="{29A26D86-1920-E96E-2B31-F3698225EDB8}"/>
              </a:ext>
            </a:extLst>
          </p:cNvPr>
          <p:cNvSpPr>
            <a:spLocks noGrp="1"/>
          </p:cNvSpPr>
          <p:nvPr>
            <p:ph idx="1"/>
          </p:nvPr>
        </p:nvSpPr>
        <p:spPr>
          <a:xfrm>
            <a:off x="590719" y="2330505"/>
            <a:ext cx="5278066" cy="3979585"/>
          </a:xfrm>
        </p:spPr>
        <p:txBody>
          <a:bodyPr vert="horz" lIns="91440" tIns="45720" rIns="91440" bIns="45720" rtlCol="0" anchor="ctr">
            <a:normAutofit/>
          </a:bodyPr>
          <a:lstStyle/>
          <a:p>
            <a:pPr marL="0" indent="0">
              <a:buNone/>
            </a:pPr>
            <a:r>
              <a:rPr lang="en-US" sz="2000" kern="1200">
                <a:latin typeface="+mn-lt"/>
                <a:ea typeface="+mn-ea"/>
                <a:cs typeface="+mn-cs"/>
              </a:rPr>
              <a:t>1</a:t>
            </a:r>
            <a:r>
              <a:rPr lang="en-US" sz="2000" kern="1200" baseline="30000">
                <a:latin typeface="+mn-lt"/>
                <a:ea typeface="+mn-ea"/>
                <a:cs typeface="+mn-cs"/>
              </a:rPr>
              <a:t>st</a:t>
            </a:r>
            <a:r>
              <a:rPr lang="en-US" sz="2000" kern="1200">
                <a:latin typeface="+mn-lt"/>
                <a:ea typeface="+mn-ea"/>
                <a:cs typeface="+mn-cs"/>
              </a:rPr>
              <a:t> part of the project was to make a single LED light up and learn the process of building a circuit.</a:t>
            </a:r>
          </a:p>
        </p:txBody>
      </p:sp>
      <p:sp>
        <p:nvSpPr>
          <p:cNvPr id="113" name="Rectangle 11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Content Placeholder 8">
            <a:extLst>
              <a:ext uri="{FF2B5EF4-FFF2-40B4-BE49-F238E27FC236}">
                <a16:creationId xmlns:a16="http://schemas.microsoft.com/office/drawing/2014/main" id="{1672CEF0-B723-4539-692D-977557E7FAC4}"/>
              </a:ext>
            </a:extLst>
          </p:cNvPr>
          <p:cNvPicPr>
            <a:picLocks noChangeAspect="1"/>
          </p:cNvPicPr>
          <p:nvPr/>
        </p:nvPicPr>
        <p:blipFill>
          <a:blip r:embed="rId2"/>
          <a:stretch>
            <a:fillRect/>
          </a:stretch>
        </p:blipFill>
        <p:spPr>
          <a:xfrm>
            <a:off x="7083423" y="862841"/>
            <a:ext cx="4397433" cy="1956857"/>
          </a:xfrm>
          <a:prstGeom prst="rect">
            <a:avLst/>
          </a:prstGeom>
        </p:spPr>
      </p:pic>
      <p:sp>
        <p:nvSpPr>
          <p:cNvPr id="117" name="Rectangle 11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2CA59FA1-C3EC-33E9-696F-34B89271AE71}"/>
              </a:ext>
            </a:extLst>
          </p:cNvPr>
          <p:cNvPicPr>
            <a:picLocks noChangeAspect="1"/>
          </p:cNvPicPr>
          <p:nvPr/>
        </p:nvPicPr>
        <p:blipFill rotWithShape="1">
          <a:blip r:embed="rId3">
            <a:extLst>
              <a:ext uri="{28A0092B-C50C-407E-A947-70E740481C1C}">
                <a14:useLocalDpi xmlns:a14="http://schemas.microsoft.com/office/drawing/2010/main" val="0"/>
              </a:ext>
            </a:extLst>
          </a:blip>
          <a:srcRect t="7603" r="-1" b="17378"/>
          <a:stretch/>
        </p:blipFill>
        <p:spPr>
          <a:xfrm>
            <a:off x="7083423" y="3730717"/>
            <a:ext cx="4395569" cy="2473110"/>
          </a:xfrm>
          <a:prstGeom prst="rect">
            <a:avLst/>
          </a:prstGeom>
        </p:spPr>
      </p:pic>
    </p:spTree>
    <p:extLst>
      <p:ext uri="{BB962C8B-B14F-4D97-AF65-F5344CB8AC3E}">
        <p14:creationId xmlns:p14="http://schemas.microsoft.com/office/powerpoint/2010/main" val="308307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60195-75AB-D106-3AD9-5D2537561C72}"/>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latin typeface="+mj-lt"/>
                <a:ea typeface="+mj-ea"/>
                <a:cs typeface="+mj-cs"/>
              </a:rPr>
              <a:t>Door Sensor</a:t>
            </a:r>
          </a:p>
        </p:txBody>
      </p:sp>
      <p:grpSp>
        <p:nvGrpSpPr>
          <p:cNvPr id="82" name="Group 8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3" name="Rectangle 8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FA574146-CF74-6237-1931-9C37B8C709AC}"/>
              </a:ext>
            </a:extLst>
          </p:cNvPr>
          <p:cNvSpPr>
            <a:spLocks noGrp="1"/>
          </p:cNvSpPr>
          <p:nvPr>
            <p:ph idx="1"/>
          </p:nvPr>
        </p:nvSpPr>
        <p:spPr>
          <a:xfrm>
            <a:off x="590719" y="2330505"/>
            <a:ext cx="5278066" cy="3979585"/>
          </a:xfrm>
        </p:spPr>
        <p:txBody>
          <a:bodyPr vert="horz" lIns="91440" tIns="45720" rIns="91440" bIns="45720" rtlCol="0" anchor="ctr">
            <a:normAutofit/>
          </a:bodyPr>
          <a:lstStyle/>
          <a:p>
            <a:pPr marL="0" indent="0">
              <a:buNone/>
            </a:pPr>
            <a:r>
              <a:rPr lang="en-US" sz="2000" kern="1200">
                <a:latin typeface="+mn-lt"/>
                <a:ea typeface="+mn-ea"/>
                <a:cs typeface="+mn-cs"/>
              </a:rPr>
              <a:t>2</a:t>
            </a:r>
            <a:r>
              <a:rPr lang="en-US" sz="2000" kern="1200" baseline="30000">
                <a:latin typeface="+mn-lt"/>
                <a:ea typeface="+mn-ea"/>
                <a:cs typeface="+mn-cs"/>
              </a:rPr>
              <a:t>nd</a:t>
            </a:r>
            <a:r>
              <a:rPr lang="en-US" sz="2000" kern="1200">
                <a:latin typeface="+mn-lt"/>
                <a:ea typeface="+mn-ea"/>
                <a:cs typeface="+mn-cs"/>
              </a:rPr>
              <a:t> part was to add a yellow and a green LEDs along with a sensor </a:t>
            </a:r>
            <a:r>
              <a:rPr lang="en-US" sz="2000"/>
              <a:t>that would detect whether the door was open or closed. Depending on the position of the door  certain LEDs would light up</a:t>
            </a:r>
            <a:r>
              <a:rPr lang="en-US" sz="2000" kern="1200">
                <a:latin typeface="+mn-lt"/>
                <a:ea typeface="+mn-ea"/>
                <a:cs typeface="+mn-cs"/>
              </a:rPr>
              <a:t>.</a:t>
            </a:r>
          </a:p>
        </p:txBody>
      </p:sp>
      <p:sp>
        <p:nvSpPr>
          <p:cNvPr id="88" name="Rectangle 8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4">
            <a:extLst>
              <a:ext uri="{FF2B5EF4-FFF2-40B4-BE49-F238E27FC236}">
                <a16:creationId xmlns:a16="http://schemas.microsoft.com/office/drawing/2014/main" id="{72772F91-D605-BAEB-A9C6-FC03574CA28F}"/>
              </a:ext>
            </a:extLst>
          </p:cNvPr>
          <p:cNvPicPr>
            <a:picLocks noChangeAspect="1"/>
          </p:cNvPicPr>
          <p:nvPr/>
        </p:nvPicPr>
        <p:blipFill>
          <a:blip r:embed="rId2"/>
          <a:stretch>
            <a:fillRect/>
          </a:stretch>
        </p:blipFill>
        <p:spPr>
          <a:xfrm>
            <a:off x="7083423" y="862841"/>
            <a:ext cx="4397433" cy="1956857"/>
          </a:xfrm>
          <a:prstGeom prst="rect">
            <a:avLst/>
          </a:prstGeom>
        </p:spPr>
      </p:pic>
      <p:sp>
        <p:nvSpPr>
          <p:cNvPr id="92" name="Rectangle 9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icture containing text&#10;&#10;Description automatically generated">
            <a:extLst>
              <a:ext uri="{FF2B5EF4-FFF2-40B4-BE49-F238E27FC236}">
                <a16:creationId xmlns:a16="http://schemas.microsoft.com/office/drawing/2014/main" id="{314D955D-C6BA-F5AE-176E-7AFA4275E24D}"/>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25544" b="6274"/>
          <a:stretch/>
        </p:blipFill>
        <p:spPr>
          <a:xfrm>
            <a:off x="7083423" y="3731015"/>
            <a:ext cx="4395569" cy="2472513"/>
          </a:xfrm>
          <a:prstGeom prst="rect">
            <a:avLst/>
          </a:prstGeom>
        </p:spPr>
      </p:pic>
    </p:spTree>
    <p:extLst>
      <p:ext uri="{BB962C8B-B14F-4D97-AF65-F5344CB8AC3E}">
        <p14:creationId xmlns:p14="http://schemas.microsoft.com/office/powerpoint/2010/main" val="10589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C100B-67ED-DDD1-C5E9-F76F621364FC}"/>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latin typeface="+mj-lt"/>
                <a:ea typeface="+mj-ea"/>
                <a:cs typeface="+mj-cs"/>
              </a:rPr>
              <a:t>Distance Sensor</a:t>
            </a:r>
          </a:p>
        </p:txBody>
      </p:sp>
      <p:grpSp>
        <p:nvGrpSpPr>
          <p:cNvPr id="37" name="Group 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8" name="Rectangle 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93638ED2-CA09-F58A-296E-586952049A2F}"/>
              </a:ext>
            </a:extLst>
          </p:cNvPr>
          <p:cNvSpPr>
            <a:spLocks noGrp="1"/>
          </p:cNvSpPr>
          <p:nvPr>
            <p:ph idx="1"/>
          </p:nvPr>
        </p:nvSpPr>
        <p:spPr>
          <a:xfrm>
            <a:off x="590719" y="2330505"/>
            <a:ext cx="5278066" cy="3979585"/>
          </a:xfrm>
        </p:spPr>
        <p:txBody>
          <a:bodyPr anchor="ctr">
            <a:normAutofit/>
          </a:bodyPr>
          <a:lstStyle/>
          <a:p>
            <a:pPr marL="0" indent="0">
              <a:buNone/>
            </a:pPr>
            <a:r>
              <a:rPr lang="en-US" sz="2000"/>
              <a:t>3rd part was to add a ultrasonic sensor  that would change the LEDs according to how close or far away something.</a:t>
            </a:r>
          </a:p>
        </p:txBody>
      </p:sp>
      <p:sp>
        <p:nvSpPr>
          <p:cNvPr id="43" name="Rectangle 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FCC9928E-A4BF-12C3-A88A-7ECAA76A624F}"/>
              </a:ext>
            </a:extLst>
          </p:cNvPr>
          <p:cNvPicPr>
            <a:picLocks noChangeAspect="1"/>
          </p:cNvPicPr>
          <p:nvPr/>
        </p:nvPicPr>
        <p:blipFill>
          <a:blip r:embed="rId2"/>
          <a:stretch>
            <a:fillRect/>
          </a:stretch>
        </p:blipFill>
        <p:spPr>
          <a:xfrm>
            <a:off x="7183176" y="581892"/>
            <a:ext cx="4197927" cy="2518756"/>
          </a:xfrm>
          <a:prstGeom prst="rect">
            <a:avLst/>
          </a:prstGeom>
        </p:spPr>
      </p:pic>
      <p:sp>
        <p:nvSpPr>
          <p:cNvPr id="47" name="Rectangle 4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icture containing diagram&#10;&#10;Description automatically generated">
            <a:extLst>
              <a:ext uri="{FF2B5EF4-FFF2-40B4-BE49-F238E27FC236}">
                <a16:creationId xmlns:a16="http://schemas.microsoft.com/office/drawing/2014/main" id="{3C31AB18-4C85-CA8D-9B24-B30F26BF7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037" y="3707894"/>
            <a:ext cx="3358341" cy="2518756"/>
          </a:xfrm>
          <a:prstGeom prst="rect">
            <a:avLst/>
          </a:prstGeom>
        </p:spPr>
      </p:pic>
    </p:spTree>
    <p:extLst>
      <p:ext uri="{BB962C8B-B14F-4D97-AF65-F5344CB8AC3E}">
        <p14:creationId xmlns:p14="http://schemas.microsoft.com/office/powerpoint/2010/main" val="91631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5281-3456-2D13-111F-649965C4E3A7}"/>
              </a:ext>
            </a:extLst>
          </p:cNvPr>
          <p:cNvSpPr>
            <a:spLocks noGrp="1"/>
          </p:cNvSpPr>
          <p:nvPr>
            <p:ph type="title"/>
          </p:nvPr>
        </p:nvSpPr>
        <p:spPr>
          <a:xfrm>
            <a:off x="6234330" y="803325"/>
            <a:ext cx="5314536" cy="1325563"/>
          </a:xfrm>
        </p:spPr>
        <p:txBody>
          <a:bodyPr vert="horz" lIns="91440" tIns="45720" rIns="91440" bIns="45720" rtlCol="0" anchor="ctr">
            <a:normAutofit/>
          </a:bodyPr>
          <a:lstStyle/>
          <a:p>
            <a:r>
              <a:rPr lang="en-US" sz="4400" dirty="0">
                <a:solidFill>
                  <a:schemeClr val="accent4"/>
                </a:solidFill>
              </a:rPr>
              <a:t>Challenges</a:t>
            </a:r>
          </a:p>
        </p:txBody>
      </p:sp>
      <p:sp>
        <p:nvSpPr>
          <p:cNvPr id="1055" name="Freeform: Shape 105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Tangled wires defy all laws of physics, confirm scientists - The Rochdale  Herald">
            <a:extLst>
              <a:ext uri="{FF2B5EF4-FFF2-40B4-BE49-F238E27FC236}">
                <a16:creationId xmlns:a16="http://schemas.microsoft.com/office/drawing/2014/main" id="{2FEA4CDF-0B9F-5E79-4CF9-5EA0DA822F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304" r="13305" b="1"/>
          <a:stretch/>
        </p:blipFill>
        <p:spPr bwMode="auto">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D000D4B5-8915-BE59-CB29-7F95D8E98080}"/>
              </a:ext>
            </a:extLst>
          </p:cNvPr>
          <p:cNvSpPr>
            <a:spLocks noGrp="1"/>
          </p:cNvSpPr>
          <p:nvPr>
            <p:ph type="body" sz="half" idx="2"/>
          </p:nvPr>
        </p:nvSpPr>
        <p:spPr>
          <a:xfrm>
            <a:off x="6234329" y="2279017"/>
            <a:ext cx="5314543" cy="4436107"/>
          </a:xfrm>
        </p:spPr>
        <p:txBody>
          <a:bodyPr vert="horz" lIns="91440" tIns="45720" rIns="91440" bIns="45720" rtlCol="0" anchor="t">
            <a:normAutofit/>
          </a:bodyPr>
          <a:lstStyle/>
          <a:p>
            <a:r>
              <a:rPr lang="en-US" sz="1800" dirty="0"/>
              <a:t>Just like any time you are learning something new it comes with its own challenges and learning curve, some of those challenges were…</a:t>
            </a:r>
          </a:p>
          <a:p>
            <a:pPr marL="342900" indent="-228600">
              <a:buFont typeface="Arial" panose="020B0604020202020204" pitchFamily="34" charset="0"/>
              <a:buChar char="•"/>
            </a:pPr>
            <a:endParaRPr lang="en-US" sz="1800" dirty="0"/>
          </a:p>
          <a:p>
            <a:pPr indent="-228600">
              <a:buFont typeface="Arial" panose="020B0604020202020204" pitchFamily="34" charset="0"/>
              <a:buChar char="•"/>
            </a:pPr>
            <a:r>
              <a:rPr lang="en-US" sz="1800" dirty="0"/>
              <a:t>The fine detail, on one of the modules I couldn’t get my door alarm buzzer to go off. I couldn’t figure it out until I went back from scratch and saw I put a wire in the wrong the place.</a:t>
            </a:r>
          </a:p>
          <a:p>
            <a:pPr indent="-228600">
              <a:buFont typeface="Arial" panose="020B0604020202020204" pitchFamily="34" charset="0"/>
              <a:buChar char="•"/>
            </a:pPr>
            <a:r>
              <a:rPr lang="en-US" sz="1800" dirty="0"/>
              <a:t>So many wires, granted it makes more sense the more you do it but this picture on the left is what I envision my future looking like.</a:t>
            </a:r>
          </a:p>
          <a:p>
            <a:pPr indent="-228600">
              <a:buFont typeface="Arial" panose="020B0604020202020204" pitchFamily="34" charset="0"/>
              <a:buChar char="•"/>
            </a:pPr>
            <a:r>
              <a:rPr lang="en-US" sz="1800" dirty="0"/>
              <a:t>In the next slide I started to realize just how cluttery it can be.</a:t>
            </a:r>
          </a:p>
          <a:p>
            <a:pPr marL="285750" indent="-228600">
              <a:buFont typeface="Arial" panose="020B0604020202020204" pitchFamily="34" charset="0"/>
              <a:buChar char="•"/>
            </a:pPr>
            <a:endParaRPr lang="en-US" sz="1800" dirty="0"/>
          </a:p>
        </p:txBody>
      </p:sp>
    </p:spTree>
    <p:extLst>
      <p:ext uri="{BB962C8B-B14F-4D97-AF65-F5344CB8AC3E}">
        <p14:creationId xmlns:p14="http://schemas.microsoft.com/office/powerpoint/2010/main" val="283615581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C7AB05-19D2-4FCD-8019-B11EC6435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9" name="Rectangle 38">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3049F-C43C-E654-7AB3-FAF3D1673CA4}"/>
              </a:ext>
            </a:extLst>
          </p:cNvPr>
          <p:cNvSpPr>
            <a:spLocks noGrp="1"/>
          </p:cNvSpPr>
          <p:nvPr>
            <p:ph type="title"/>
          </p:nvPr>
        </p:nvSpPr>
        <p:spPr>
          <a:xfrm>
            <a:off x="5957331" y="1322836"/>
            <a:ext cx="5408813" cy="1169585"/>
          </a:xfrm>
        </p:spPr>
        <p:txBody>
          <a:bodyPr vert="horz" lIns="91440" tIns="45720" rIns="91440" bIns="45720" rtlCol="0" anchor="b">
            <a:noAutofit/>
          </a:bodyPr>
          <a:lstStyle/>
          <a:p>
            <a:r>
              <a:rPr lang="en-US" sz="2400" kern="1200" dirty="0">
                <a:solidFill>
                  <a:schemeClr val="tx1"/>
                </a:solidFill>
                <a:latin typeface="+mj-lt"/>
                <a:ea typeface="+mj-ea"/>
                <a:cs typeface="+mj-cs"/>
              </a:rPr>
              <a:t>4</a:t>
            </a:r>
            <a:r>
              <a:rPr lang="en-US" sz="2400" kern="1200" baseline="30000" dirty="0">
                <a:solidFill>
                  <a:schemeClr val="tx1"/>
                </a:solidFill>
                <a:latin typeface="+mj-lt"/>
                <a:ea typeface="+mj-ea"/>
                <a:cs typeface="+mj-cs"/>
              </a:rPr>
              <a:t>th and final was to add  a photoresistor and resister in series to detect the intensity of light, based on the voltage a blue LED will turn on or off.</a:t>
            </a:r>
            <a:br>
              <a:rPr lang="en-US" sz="2400" kern="1200" baseline="30000" dirty="0">
                <a:solidFill>
                  <a:schemeClr val="tx1"/>
                </a:solidFill>
                <a:latin typeface="+mj-lt"/>
                <a:ea typeface="+mj-ea"/>
                <a:cs typeface="+mj-cs"/>
              </a:rPr>
            </a:br>
            <a:br>
              <a:rPr lang="en-US" sz="2400" kern="1200" baseline="30000" dirty="0">
                <a:solidFill>
                  <a:schemeClr val="tx1"/>
                </a:solidFill>
                <a:latin typeface="+mj-lt"/>
                <a:ea typeface="+mj-ea"/>
                <a:cs typeface="+mj-cs"/>
              </a:rPr>
            </a:br>
            <a:r>
              <a:rPr lang="en-US" sz="2400" kern="1200" baseline="30000" dirty="0">
                <a:solidFill>
                  <a:schemeClr val="tx1"/>
                </a:solidFill>
                <a:latin typeface="+mj-lt"/>
                <a:ea typeface="+mj-ea"/>
                <a:cs typeface="+mj-cs"/>
              </a:rPr>
              <a:t>Also added a water lever sensor and a DHT-11 sensor to detect temperature, humidity, and flooding</a:t>
            </a:r>
            <a:br>
              <a:rPr lang="en-US" sz="2400" kern="1200" baseline="30000" dirty="0">
                <a:solidFill>
                  <a:schemeClr val="tx1"/>
                </a:solidFill>
                <a:latin typeface="+mj-lt"/>
                <a:ea typeface="+mj-ea"/>
                <a:cs typeface="+mj-cs"/>
              </a:rPr>
            </a:br>
            <a:endParaRPr lang="en-US" sz="2400" kern="1200" dirty="0">
              <a:solidFill>
                <a:schemeClr val="tx1"/>
              </a:solidFill>
              <a:latin typeface="+mj-lt"/>
              <a:ea typeface="+mj-ea"/>
              <a:cs typeface="+mj-cs"/>
            </a:endParaRPr>
          </a:p>
        </p:txBody>
      </p:sp>
      <p:pic>
        <p:nvPicPr>
          <p:cNvPr id="11" name="Content Placeholder 8" descr="A picture containing athletic game, sport&#10;&#10;Description automatically generated">
            <a:extLst>
              <a:ext uri="{FF2B5EF4-FFF2-40B4-BE49-F238E27FC236}">
                <a16:creationId xmlns:a16="http://schemas.microsoft.com/office/drawing/2014/main" id="{C4C7007C-70F1-EEE4-6C79-40AF1238DBCB}"/>
              </a:ext>
            </a:extLst>
          </p:cNvPr>
          <p:cNvPicPr>
            <a:picLocks noChangeAspect="1"/>
          </p:cNvPicPr>
          <p:nvPr/>
        </p:nvPicPr>
        <p:blipFill rotWithShape="1">
          <a:blip r:embed="rId2">
            <a:extLst>
              <a:ext uri="{28A0092B-C50C-407E-A947-70E740481C1C}">
                <a14:useLocalDpi xmlns:a14="http://schemas.microsoft.com/office/drawing/2010/main" val="0"/>
              </a:ext>
            </a:extLst>
          </a:blip>
          <a:srcRect t="6807" r="1" b="14084"/>
          <a:stretch/>
        </p:blipFill>
        <p:spPr>
          <a:xfrm rot="16200000">
            <a:off x="1355718" y="2119230"/>
            <a:ext cx="2900491" cy="3398727"/>
          </a:xfrm>
          <a:prstGeom prst="rect">
            <a:avLst/>
          </a:prstGeom>
        </p:spPr>
      </p:pic>
      <p:pic>
        <p:nvPicPr>
          <p:cNvPr id="13" name="Content Placeholder 6">
            <a:extLst>
              <a:ext uri="{FF2B5EF4-FFF2-40B4-BE49-F238E27FC236}">
                <a16:creationId xmlns:a16="http://schemas.microsoft.com/office/drawing/2014/main" id="{ADCBFDBD-CDC3-5005-CD2C-91F1A483D5FD}"/>
              </a:ext>
            </a:extLst>
          </p:cNvPr>
          <p:cNvPicPr>
            <a:picLocks noChangeAspect="1"/>
          </p:cNvPicPr>
          <p:nvPr/>
        </p:nvPicPr>
        <p:blipFill rotWithShape="1">
          <a:blip r:embed="rId3"/>
          <a:srcRect t="13741" r="5" b="19463"/>
          <a:stretch/>
        </p:blipFill>
        <p:spPr>
          <a:xfrm>
            <a:off x="4980081" y="2215980"/>
            <a:ext cx="2672181" cy="3055018"/>
          </a:xfrm>
          <a:prstGeom prst="rect">
            <a:avLst/>
          </a:prstGeom>
        </p:spPr>
      </p:pic>
      <p:sp>
        <p:nvSpPr>
          <p:cNvPr id="44" name="Rectangle 4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4">
            <a:extLst>
              <a:ext uri="{FF2B5EF4-FFF2-40B4-BE49-F238E27FC236}">
                <a16:creationId xmlns:a16="http://schemas.microsoft.com/office/drawing/2014/main" id="{738B7CC5-2CED-AF0D-FB9A-4B8B1676ABAA}"/>
              </a:ext>
            </a:extLst>
          </p:cNvPr>
          <p:cNvPicPr>
            <a:picLocks noChangeAspect="1"/>
          </p:cNvPicPr>
          <p:nvPr/>
        </p:nvPicPr>
        <p:blipFill rotWithShape="1">
          <a:blip r:embed="rId4"/>
          <a:srcRect t="5351" r="-2" b="3857"/>
          <a:stretch/>
        </p:blipFill>
        <p:spPr>
          <a:xfrm>
            <a:off x="8020050" y="2215980"/>
            <a:ext cx="2978306" cy="3205229"/>
          </a:xfrm>
          <a:prstGeom prst="rect">
            <a:avLst/>
          </a:prstGeom>
        </p:spPr>
      </p:pic>
      <p:sp>
        <p:nvSpPr>
          <p:cNvPr id="4" name="TextBox 3">
            <a:extLst>
              <a:ext uri="{FF2B5EF4-FFF2-40B4-BE49-F238E27FC236}">
                <a16:creationId xmlns:a16="http://schemas.microsoft.com/office/drawing/2014/main" id="{8A597F43-5283-F5D6-8FE6-C6D1C7F933DD}"/>
              </a:ext>
            </a:extLst>
          </p:cNvPr>
          <p:cNvSpPr txBox="1"/>
          <p:nvPr/>
        </p:nvSpPr>
        <p:spPr>
          <a:xfrm>
            <a:off x="662026" y="574154"/>
            <a:ext cx="5486400" cy="1400383"/>
          </a:xfrm>
          <a:prstGeom prst="rect">
            <a:avLst/>
          </a:prstGeom>
          <a:noFill/>
        </p:spPr>
        <p:txBody>
          <a:bodyPr wrap="square" rtlCol="0">
            <a:spAutoFit/>
          </a:bodyPr>
          <a:lstStyle/>
          <a:p>
            <a:pPr>
              <a:spcAft>
                <a:spcPts val="600"/>
              </a:spcAft>
            </a:pPr>
            <a:r>
              <a:rPr lang="en-US" sz="4000" dirty="0"/>
              <a:t>Automated Light/</a:t>
            </a:r>
          </a:p>
          <a:p>
            <a:pPr>
              <a:spcAft>
                <a:spcPts val="600"/>
              </a:spcAft>
            </a:pPr>
            <a:r>
              <a:rPr lang="en-US" sz="4000" dirty="0"/>
              <a:t>Water level sensor</a:t>
            </a:r>
          </a:p>
        </p:txBody>
      </p:sp>
    </p:spTree>
    <p:extLst>
      <p:ext uri="{BB962C8B-B14F-4D97-AF65-F5344CB8AC3E}">
        <p14:creationId xmlns:p14="http://schemas.microsoft.com/office/powerpoint/2010/main" val="352214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3773</TotalTime>
  <Words>540</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Roboto</vt:lpstr>
      <vt:lpstr>Office Theme</vt:lpstr>
      <vt:lpstr>Module 8: Final Course Project</vt:lpstr>
      <vt:lpstr>Introduction</vt:lpstr>
      <vt:lpstr>Inventory</vt:lpstr>
      <vt:lpstr>Tinkercad Circuit and Code</vt:lpstr>
      <vt:lpstr>Single LED</vt:lpstr>
      <vt:lpstr>Door Sensor</vt:lpstr>
      <vt:lpstr>Distance Sensor</vt:lpstr>
      <vt:lpstr>Challenges</vt:lpstr>
      <vt:lpstr>4th and final was to add  a photoresistor and resister in series to detect the intensity of light, based on the voltage a blue LED will turn on or off.  Also added a water lever sensor and a DHT-11 sensor to detect temperature, humidity, and flooding </vt:lpstr>
      <vt:lpstr>Career Skills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8: Final Course Project</dc:title>
  <dc:creator>brady</dc:creator>
  <cp:lastModifiedBy>brady</cp:lastModifiedBy>
  <cp:revision>22</cp:revision>
  <dcterms:created xsi:type="dcterms:W3CDTF">2022-06-21T15:40:52Z</dcterms:created>
  <dcterms:modified xsi:type="dcterms:W3CDTF">2022-06-26T01:39:18Z</dcterms:modified>
</cp:coreProperties>
</file>